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64" r:id="rId5"/>
    <p:sldId id="265" r:id="rId6"/>
    <p:sldId id="266" r:id="rId7"/>
    <p:sldId id="267" r:id="rId8"/>
    <p:sldId id="60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378" r:id="rId31"/>
    <p:sldId id="290" r:id="rId32"/>
    <p:sldId id="605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609" r:id="rId41"/>
    <p:sldId id="298" r:id="rId42"/>
    <p:sldId id="610" r:id="rId43"/>
    <p:sldId id="611" r:id="rId44"/>
    <p:sldId id="612" r:id="rId45"/>
    <p:sldId id="423" r:id="rId46"/>
    <p:sldId id="413" r:id="rId47"/>
    <p:sldId id="613" r:id="rId48"/>
    <p:sldId id="606" r:id="rId49"/>
    <p:sldId id="424" r:id="rId50"/>
    <p:sldId id="428" r:id="rId51"/>
    <p:sldId id="614" r:id="rId52"/>
    <p:sldId id="299" r:id="rId53"/>
    <p:sldId id="603" r:id="rId54"/>
    <p:sldId id="600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17DFE8-AB17-4692-BE6A-1CDDD3E29E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66FCE0-96F9-4C71-B85B-3AC7976FC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0EBB8B-A23C-4B12-943B-7C371986E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1BD06-53B6-489D-8616-F4D5B6E6AA3C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512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8DA3B-32A0-474B-9BCF-99D4A89E52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b="0" i="1" dirty="0">
                <a:solidFill>
                  <a:srgbClr val="000000"/>
                </a:solidFill>
                <a:effectLst/>
                <a:latin typeface="Open Sans"/>
              </a:rPr>
              <a:t>Giardia</a:t>
            </a:r>
            <a:endParaRPr lang="en-US" sz="9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34D457-8965-4745-B910-860670CEBB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48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A103A-458C-421C-8D6C-622A99AB85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7A1671-AA91-40EA-A87F-B7D3DAEC52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C6A95C-463C-4082-9F9A-D533118B6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809" y="1375737"/>
            <a:ext cx="8550855" cy="375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88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B9307-3389-4E4E-8744-C27127B8DF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0B78FB-A850-4E53-B876-05870DC1DF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5DBC1D-2A73-4207-9F55-49811CE58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849" y="1228523"/>
            <a:ext cx="8673427" cy="40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95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BF082-B3BC-471A-87B4-727DC5CF07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51CC84-48FB-4350-B3A5-12074B0BC2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2DEEC3-08B7-4FB7-91DD-B77BFD2A9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236" y="1269741"/>
            <a:ext cx="8564207" cy="385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79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1A01B-3589-47F0-9843-06ACBB284F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FA46F3-9DD7-4025-849A-C5C195E949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3AC0D8-AB3F-4DB4-A063-4A993EAE2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000" y="1242870"/>
            <a:ext cx="8576663" cy="398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0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5338F-2FA8-4F5D-9030-F01BD4B12B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FFA0B0-50F6-47A5-9F77-8F9344C763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D2E2E9-0FCE-46B5-91B1-8059D73B1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236" y="1301813"/>
            <a:ext cx="8673426" cy="378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52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0CCB0-F6CB-4642-88CE-00685E6B86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A0330E-EE61-4C51-B4DC-BC0216F29C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00C350-0705-4C64-B205-F4D77BFDF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236" y="1296647"/>
            <a:ext cx="8673426" cy="393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29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EC74E-CE15-46C9-AC2A-B7C1F0F35D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CF33B-DD87-4755-9F68-8D8F3683C1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AF246E-89DA-48F6-8BE1-8ED9647B0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236" y="1290229"/>
            <a:ext cx="8673426" cy="393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04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F4BB2-5710-4D88-B63E-31F298475F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E3FEFF-47D1-4F4F-A6FE-5BA50A73DA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06332A-1F08-4F6B-BC18-DF2FABE88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236" y="1282358"/>
            <a:ext cx="8673427" cy="394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11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F4510-44DE-48FC-8DC5-80B141CFD9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6C7D0-461B-477D-9607-C5C9DFB578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7AF15F-857B-49E9-AA1F-B4FCAC15C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849" y="1254181"/>
            <a:ext cx="8686302" cy="397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41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E7FF3-F02B-4CD4-9297-26DED5F240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DB5D4-A1B6-4B4A-9DE3-43591C4EA0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9E9A48-75FB-4AEE-9924-1E2E6986D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740" y="1256001"/>
            <a:ext cx="8646924" cy="397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24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D38FB-F97A-4033-85F6-D873D90E8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365362" y="1277166"/>
            <a:ext cx="32529201" cy="22194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D7D544-F9CB-4945-B060-A30D9CBCF2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iardiasis - Symptoms - Diagnosis - Treament - FAQs">
            <a:extLst>
              <a:ext uri="{FF2B5EF4-FFF2-40B4-BE49-F238E27FC236}">
                <a16:creationId xmlns:a16="http://schemas.microsoft.com/office/drawing/2014/main" id="{8EDFA573-0CA5-436E-8C84-CE46491C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308" y="1163334"/>
            <a:ext cx="8781284" cy="406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690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10E7C-1B23-41E3-A0B8-5DCD11ADB5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239AC5-95AF-4650-B322-DFD23C8C0A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B66BDC-8AE9-4DAC-85FC-FFFEC4EB1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038" y="1349614"/>
            <a:ext cx="8575626" cy="369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09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FA69D-B304-41D7-AEAF-06DD39BC80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C94BD7-5831-4316-B046-F6ED62C5B6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973C08-C09D-40C9-8B2C-C0965C857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236" y="1260765"/>
            <a:ext cx="8577460" cy="386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77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E5620-E815-4172-99A8-8EE1AFBDFD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63EAD7-42D2-40AC-981A-C203A0B9D7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D140BD-B29C-4A51-BC09-345559BAE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235" y="1339050"/>
            <a:ext cx="8673427" cy="388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05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76854-95FA-439D-8F68-FF1D1DE9E0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F61EA7-1AF3-4420-87A4-BE1E636072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ccc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413D1A-1F92-46D8-BE90-10227C74A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975" y="1335155"/>
            <a:ext cx="8673428" cy="379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40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604C5-BB40-4F0D-856A-319732E301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6E484C-C7F1-4924-B88F-443E48106C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8C895F-4B0C-4ABD-ACAC-4FC52B871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236" y="1247090"/>
            <a:ext cx="8673427" cy="38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40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4BD8A-48E3-4A84-8163-4485918D64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CE1F4C-0A30-4731-8C07-3DC077682B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A6BA45-0743-47A9-9F43-8D7618F7D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236" y="1330564"/>
            <a:ext cx="8673427" cy="389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68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EF1F6-256D-4EA3-A079-94E889748E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A3177F-413A-4E72-890C-4665CF29B3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CC271A-175E-4696-B44B-9246C0948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236" y="1300028"/>
            <a:ext cx="8577460" cy="380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71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0870A-7710-443E-8F8E-643E2EFE7C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40FE82-9FBB-4F4D-B43C-576FEF729B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0074B8-F9E0-4C89-A536-27CD2FC48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538" y="1341614"/>
            <a:ext cx="8442823" cy="379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45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BE335-FE5C-4D88-A624-0770945369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D0184-FB6F-4FDF-A088-39B2B97208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8980C0-69AF-4724-994E-12EB2E8D9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617" y="1383146"/>
            <a:ext cx="8398070" cy="36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267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121CC-7985-4F9B-95EA-3004BE8247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3423BE-95B8-4FF6-9CFA-B40F9F7A1E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9D3B46-6D6D-414C-88FA-27D10C772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848" y="1306323"/>
            <a:ext cx="8673427" cy="37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32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26E8E-F74C-4122-AE59-5B2A4AC7E2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giardiasis?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93BDA-2332-4FFE-A17D-FE214449D1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96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5" name="Rectangle 3">
            <a:extLst>
              <a:ext uri="{FF2B5EF4-FFF2-40B4-BE49-F238E27FC236}">
                <a16:creationId xmlns:a16="http://schemas.microsoft.com/office/drawing/2014/main" id="{591D76C0-E606-4018-AE4B-65AE1D27516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12888" y="266700"/>
            <a:ext cx="9144001" cy="6324600"/>
          </a:xfrm>
        </p:spPr>
        <p:txBody>
          <a:bodyPr rtlCol="0">
            <a:normAutofit/>
          </a:bodyPr>
          <a:lstStyle/>
          <a:p>
            <a:pPr marL="342906" indent="-342906" defTabSz="457207">
              <a:lnSpc>
                <a:spcPct val="90000"/>
              </a:lnSpc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en-US" altLang="en-US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Symptom</a:t>
            </a: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				                                    </a:t>
            </a:r>
            <a:r>
              <a:rPr lang="en-US" altLang="en-US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Percent</a:t>
            </a:r>
          </a:p>
          <a:p>
            <a:pPr marL="342906" indent="-342906" defTabSz="457207">
              <a:lnSpc>
                <a:spcPct val="90000"/>
              </a:lnSpc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  	Diarrhea				                                    64-100</a:t>
            </a:r>
          </a:p>
          <a:p>
            <a:pPr marL="342906" indent="-342906" defTabSz="457207">
              <a:lnSpc>
                <a:spcPct val="90000"/>
              </a:lnSpc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		Malaise. Weakness		                               72-97</a:t>
            </a:r>
          </a:p>
          <a:p>
            <a:pPr marL="342906" indent="-342906" defTabSz="457207">
              <a:lnSpc>
                <a:spcPct val="90000"/>
              </a:lnSpc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		Abdominal distension		                          42-97</a:t>
            </a:r>
          </a:p>
          <a:p>
            <a:pPr marL="342906" indent="-342906" defTabSz="457207">
              <a:lnSpc>
                <a:spcPct val="90000"/>
              </a:lnSpc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		Flatulence				                                 35-97</a:t>
            </a:r>
          </a:p>
          <a:p>
            <a:pPr marL="342906" indent="-342906" defTabSz="457207">
              <a:lnSpc>
                <a:spcPct val="90000"/>
              </a:lnSpc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		Abdominal cramps			                           44-81</a:t>
            </a:r>
          </a:p>
          <a:p>
            <a:pPr marL="342906" indent="-342906" defTabSz="457207">
              <a:lnSpc>
                <a:spcPct val="90000"/>
              </a:lnSpc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		Nausea				                                      14-79</a:t>
            </a:r>
          </a:p>
          <a:p>
            <a:pPr marL="342906" indent="-342906" defTabSz="457207">
              <a:lnSpc>
                <a:spcPct val="90000"/>
              </a:lnSpc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		Foul-smelling, greasy stools	                     15-79</a:t>
            </a:r>
          </a:p>
          <a:p>
            <a:pPr marL="342906" indent="-342906" defTabSz="457207">
              <a:lnSpc>
                <a:spcPct val="90000"/>
              </a:lnSpc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		Anorexia				                                       41-73</a:t>
            </a:r>
          </a:p>
          <a:p>
            <a:pPr marL="342906" indent="-342906" defTabSz="457207">
              <a:lnSpc>
                <a:spcPct val="90000"/>
              </a:lnSpc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		Weight loss				                                  53-73</a:t>
            </a:r>
          </a:p>
          <a:p>
            <a:pPr marL="342906" indent="-342906" defTabSz="457207">
              <a:lnSpc>
                <a:spcPct val="90000"/>
              </a:lnSpc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		Vomiting				                                        14-35</a:t>
            </a:r>
          </a:p>
          <a:p>
            <a:pPr marL="342906" indent="-342906" defTabSz="457207">
              <a:lnSpc>
                <a:spcPct val="90000"/>
              </a:lnSpc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		Fever					                                          0-28</a:t>
            </a:r>
          </a:p>
          <a:p>
            <a:pPr marL="342906" indent="-342906" defTabSz="457207">
              <a:lnSpc>
                <a:spcPct val="90000"/>
              </a:lnSpc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		Constipation 			                                          0-17</a:t>
            </a:r>
          </a:p>
          <a:p>
            <a:pPr marL="342906" indent="-342906" defTabSz="457207">
              <a:lnSpc>
                <a:spcPct val="90000"/>
              </a:lnSpc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alt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6" indent="-342906" defTabSz="457207">
              <a:lnSpc>
                <a:spcPct val="90000"/>
              </a:lnSpc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alt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6AA8B-B814-497A-8E94-D57AB5680F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130A2C-0D18-41B0-B219-D8C4170E66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C74BE3-6065-4424-9482-2FC87ADC5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236" y="1323058"/>
            <a:ext cx="8673427" cy="390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953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345E8-09D0-47E8-8BF2-10BD10967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360" y="1280093"/>
            <a:ext cx="8679915" cy="174872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EXTRAINTESTINAL con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9E546B-A5AB-4338-BE53-C45A2C76B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2848" y="2260476"/>
            <a:ext cx="8673427" cy="1322587"/>
          </a:xfrm>
        </p:spPr>
        <p:txBody>
          <a:bodyPr>
            <a:noAutofit/>
          </a:bodyPr>
          <a:lstStyle/>
          <a:p>
            <a:pPr marL="457200" indent="-45720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IRIDOCYCLITIS</a:t>
            </a:r>
          </a:p>
          <a:p>
            <a:pPr marL="457200" indent="-45720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COROIDITIS</a:t>
            </a:r>
          </a:p>
          <a:p>
            <a:pPr marL="457200" indent="-45720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RETINAL HEMORRHAGE</a:t>
            </a:r>
          </a:p>
          <a:p>
            <a:pPr marL="457200" indent="-45720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DYSPEPSIA</a:t>
            </a:r>
          </a:p>
          <a:p>
            <a:pPr marL="457200" indent="-45720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64780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F6E0C-2FC9-4FBD-829B-A13221B15B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B1D66E-E855-4AFE-9CAC-BC01B65D86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659E77-6807-4D91-B108-2A5FBAB7D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525" y="1280897"/>
            <a:ext cx="8537139" cy="394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395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2EA4B-8F48-4B46-9398-E4D5A35E36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A02968-3014-46BF-9D1E-09037A6CD3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4CFD35-383D-42B3-A864-FAF02FF99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870" y="1406602"/>
            <a:ext cx="8384817" cy="364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814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A9AE8-6C25-4549-B55A-C804ED9995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C02876-8C04-4189-BACC-4F5CAA7D12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4D71F8-DA3F-4AEF-A3A3-81F37CD65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735" y="1358569"/>
            <a:ext cx="8370951" cy="377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388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4770F-FE54-48E1-BDFD-EF0967BF49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7894EA-6D5E-4753-BE0F-808C4E876D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EF229A-0E80-47DB-A75C-436A5A28A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235" y="1331789"/>
            <a:ext cx="8550955" cy="374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125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92067-9522-4FAF-8D99-9F9C5125BC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DDD36D-C064-421C-9622-55FC96C90C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D415A5-96CA-4723-96BF-E3639FAAE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039" y="1375126"/>
            <a:ext cx="8363921" cy="367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260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385DF-01D6-44B3-964E-4F2CA3538B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ABFFEE-780C-43EB-B233-4BBD6C8A17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F7CF86-343D-4DC6-8B25-293E24D53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001" y="1420701"/>
            <a:ext cx="8580663" cy="369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880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6B36D-0832-4A45-BF5B-9B8A17686D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79BB88-AEB0-42AF-9C1C-FF088659C5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830D98-51FE-4D38-AFA8-F2F59B294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992" y="1415578"/>
            <a:ext cx="8434947" cy="364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45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F9765-290C-46AC-9C05-DA230B5775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65F619-FB64-4A49-9A0A-129AE2D794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72172E-2195-4C39-8309-95BD37A73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975" y="1967364"/>
            <a:ext cx="8673428" cy="241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186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10E9-9136-45C2-92EA-92692418E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7" y="3031901"/>
            <a:ext cx="8679915" cy="1748729"/>
          </a:xfrm>
        </p:spPr>
        <p:txBody>
          <a:bodyPr>
            <a:normAutofit fontScale="90000"/>
          </a:bodyPr>
          <a:lstStyle/>
          <a:p>
            <a:r>
              <a:rPr lang="en-US" sz="5400" b="0" i="0" dirty="0">
                <a:solidFill>
                  <a:schemeClr val="bg1"/>
                </a:solidFill>
                <a:effectLst/>
                <a:latin typeface="TimesNewRomanPS"/>
              </a:rPr>
              <a:t>No effective and approved human vaccine against giardiasis is available</a:t>
            </a:r>
            <a:r>
              <a:rPr lang="en-US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964142-0C93-4241-A0C7-65494A62DA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644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2D79E-85B1-4402-8033-57FF63081A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83F6DE-429C-4AA8-9F6F-A6E634F7BD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18599E-2034-4AC8-8FE4-7A16CDF1B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112" y="1416488"/>
            <a:ext cx="8464331" cy="36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523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111EA-8D74-4FE4-B640-4ED6F12AC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7" y="3693194"/>
            <a:ext cx="8679915" cy="1748729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TimesNewRomanPS"/>
              </a:rPr>
              <a:t>R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TimesNewRomanPS"/>
              </a:rPr>
              <a:t>ecommended </a:t>
            </a:r>
            <a:br>
              <a:rPr lang="en-US" sz="3200" b="0" i="0" dirty="0">
                <a:solidFill>
                  <a:schemeClr val="bg1"/>
                </a:solidFill>
                <a:effectLst/>
                <a:latin typeface="TimesNewRomanPS"/>
              </a:rPr>
            </a:br>
            <a:r>
              <a:rPr lang="en-US" sz="3200" b="0" i="0" dirty="0">
                <a:solidFill>
                  <a:schemeClr val="bg1"/>
                </a:solidFill>
                <a:effectLst/>
                <a:latin typeface="TimesNewRomanPS"/>
              </a:rPr>
              <a:t>to cure symptoms and shorten the course of the</a:t>
            </a:r>
            <a:br>
              <a:rPr lang="en-US" sz="3200" b="0" i="0" dirty="0">
                <a:solidFill>
                  <a:schemeClr val="bg1"/>
                </a:solidFill>
                <a:effectLst/>
                <a:latin typeface="TimesNewRomanPS"/>
              </a:rPr>
            </a:br>
            <a:r>
              <a:rPr lang="en-US" sz="3200" b="0" i="0" dirty="0">
                <a:solidFill>
                  <a:schemeClr val="bg1"/>
                </a:solidFill>
                <a:effectLst/>
                <a:latin typeface="TimesNewRomanPS"/>
              </a:rPr>
              <a:t>disease. </a:t>
            </a:r>
            <a:br>
              <a:rPr lang="en-US" sz="3200" b="0" i="0" dirty="0">
                <a:solidFill>
                  <a:schemeClr val="bg1"/>
                </a:solidFill>
                <a:effectLst/>
                <a:latin typeface="TimesNewRomanPS"/>
              </a:rPr>
            </a:br>
            <a:r>
              <a:rPr lang="en-US" sz="3200" b="0" i="0" dirty="0">
                <a:solidFill>
                  <a:schemeClr val="bg1"/>
                </a:solidFill>
                <a:effectLst/>
                <a:latin typeface="TimesNewRomanPS"/>
              </a:rPr>
              <a:t> Effective treatment may reduce the risk</a:t>
            </a:r>
            <a:br>
              <a:rPr lang="en-US" sz="3200" b="0" i="0" dirty="0">
                <a:solidFill>
                  <a:schemeClr val="bg1"/>
                </a:solidFill>
                <a:effectLst/>
                <a:latin typeface="TimesNewRomanPS"/>
              </a:rPr>
            </a:br>
            <a:r>
              <a:rPr lang="en-US" sz="3200" b="0" i="0" dirty="0">
                <a:solidFill>
                  <a:schemeClr val="bg1"/>
                </a:solidFill>
                <a:effectLst/>
                <a:latin typeface="TimesNewRomanPS"/>
              </a:rPr>
              <a:t>of post-infectious complications and limit the spread of</a:t>
            </a:r>
            <a:br>
              <a:rPr lang="en-US" sz="3200" b="0" i="0" dirty="0">
                <a:solidFill>
                  <a:schemeClr val="bg1"/>
                </a:solidFill>
                <a:effectLst/>
                <a:latin typeface="TimesNewRomanPS"/>
              </a:rPr>
            </a:br>
            <a:r>
              <a:rPr lang="en-US" sz="3200" b="0" i="0" dirty="0">
                <a:solidFill>
                  <a:schemeClr val="bg1"/>
                </a:solidFill>
                <a:effectLst/>
                <a:latin typeface="TimesNewRomanPS"/>
              </a:rPr>
              <a:t>the infection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TimesNewRomanPS"/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32EC6E-EEF7-4F12-BAEE-F804F70119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6752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73A03-EA54-45EE-8DFF-69D3B50E5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7" y="2157537"/>
            <a:ext cx="8679915" cy="1748729"/>
          </a:xfrm>
        </p:spPr>
        <p:txBody>
          <a:bodyPr>
            <a:noAutofit/>
          </a:bodyPr>
          <a:lstStyle/>
          <a:p>
            <a:pPr algn="l"/>
            <a:r>
              <a:rPr lang="en-US" sz="2800" b="0" i="0" dirty="0">
                <a:solidFill>
                  <a:schemeClr val="bg1"/>
                </a:solidFill>
                <a:effectLst/>
                <a:latin typeface="TimesNewRomanPS"/>
              </a:rPr>
              <a:t>Approved drugs consist of six classes of</a:t>
            </a:r>
            <a:br>
              <a:rPr lang="en-US" sz="2800" b="0" i="0" dirty="0">
                <a:solidFill>
                  <a:schemeClr val="bg1"/>
                </a:solidFill>
                <a:effectLst/>
                <a:latin typeface="TimesNewRomanPS"/>
              </a:rPr>
            </a:br>
            <a:r>
              <a:rPr lang="en-US" sz="2800" b="0" i="0" dirty="0">
                <a:solidFill>
                  <a:schemeClr val="bg1"/>
                </a:solidFill>
                <a:effectLst/>
                <a:latin typeface="TimesNewRomanPS"/>
              </a:rPr>
              <a:t>compounds, namely 5-nitroimidazoles (5-NIs) and benzimidazoles (BIs) derivatives, quinacrine, furazolidone,</a:t>
            </a:r>
            <a:br>
              <a:rPr lang="en-US" sz="2800" b="0" i="0" dirty="0">
                <a:solidFill>
                  <a:schemeClr val="bg1"/>
                </a:solidFill>
                <a:effectLst/>
                <a:latin typeface="TimesNewRomanPS"/>
              </a:rPr>
            </a:br>
            <a:r>
              <a:rPr lang="en-US" sz="2800" b="0" i="0" dirty="0">
                <a:solidFill>
                  <a:schemeClr val="bg1"/>
                </a:solidFill>
                <a:effectLst/>
                <a:latin typeface="TimesNewRomanPS"/>
              </a:rPr>
              <a:t>paromomycin, and nitazoxanide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80BB15-1298-4949-A194-A1A6464A6E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42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7659C-0E2B-445B-B44F-ADA1C5CD00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b="0" i="0" dirty="0">
                <a:solidFill>
                  <a:schemeClr val="bg1"/>
                </a:solidFill>
                <a:effectLst/>
                <a:latin typeface="TimesNewRomanPS"/>
              </a:rPr>
              <a:t>Regardless of the drug and the regimen used, a 100%</a:t>
            </a:r>
            <a:br>
              <a:rPr lang="en-US" sz="2800" b="0" i="0" dirty="0">
                <a:solidFill>
                  <a:schemeClr val="bg1"/>
                </a:solidFill>
                <a:effectLst/>
                <a:latin typeface="TimesNewRomanPS"/>
              </a:rPr>
            </a:br>
            <a:r>
              <a:rPr lang="en-US" sz="2800" b="0" i="0" dirty="0">
                <a:solidFill>
                  <a:schemeClr val="bg1"/>
                </a:solidFill>
                <a:effectLst/>
                <a:latin typeface="TimesNewRomanPS"/>
              </a:rPr>
              <a:t>parasitological cure rate is rarely achieved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B441FE-0018-4DB1-94A4-FBD24CD86B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949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>
            <a:extLst>
              <a:ext uri="{FF2B5EF4-FFF2-40B4-BE49-F238E27FC236}">
                <a16:creationId xmlns:a16="http://schemas.microsoft.com/office/drawing/2014/main" id="{572079F6-7C11-4A73-846A-A90EE72A7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9144000" cy="595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>
            <a:extLst>
              <a:ext uri="{FF2B5EF4-FFF2-40B4-BE49-F238E27FC236}">
                <a16:creationId xmlns:a16="http://schemas.microsoft.com/office/drawing/2014/main" id="{CFEBD792-418F-48D5-A85A-D457CD9E3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7" y="0"/>
            <a:ext cx="9293226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A648A-E038-4441-8486-086D5D1D0A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DRUG refractory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7B2807-C7D7-4109-8719-E0DA6E1A0E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Resistance plus  figure</a:t>
            </a:r>
          </a:p>
        </p:txBody>
      </p:sp>
    </p:spTree>
    <p:extLst>
      <p:ext uri="{BB962C8B-B14F-4D97-AF65-F5344CB8AC3E}">
        <p14:creationId xmlns:p14="http://schemas.microsoft.com/office/powerpoint/2010/main" val="21325858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A3EF6-B01F-4716-AD9F-7657208FC5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EAB938-9417-4F0A-900C-86A92EA5A2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963BBD7-BC07-4C03-9CF7-E7ABA14DB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236" y="1298127"/>
            <a:ext cx="8673427" cy="393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2523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51F95-81FE-4C35-90D4-D8910C8C6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042" y="180443"/>
            <a:ext cx="8679915" cy="174872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Drug RESISTANCE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8E4D8-D427-4180-936A-D579861AD4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1759" y="2106413"/>
            <a:ext cx="8673427" cy="1322587"/>
          </a:xfrm>
        </p:spPr>
        <p:txBody>
          <a:bodyPr>
            <a:noAutofit/>
          </a:bodyPr>
          <a:lstStyle/>
          <a:p>
            <a:pPr marL="457200" indent="-45720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</a:t>
            </a:r>
          </a:p>
          <a:p>
            <a:pPr marL="457200" indent="-45720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clinical drug-resistant giardiasis ;</a:t>
            </a:r>
            <a:br>
              <a:rPr lang="en-US" altLang="en-US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stool samples remain positive for </a:t>
            </a:r>
            <a:r>
              <a:rPr lang="en-US" altLang="en-US" sz="27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Giardia </a:t>
            </a:r>
            <a:r>
              <a:rPr lang="en-US" altLang="en-US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1 week after treatment completion and when other reasons for treatment failure have been excluded and the risk of reinfection is very low </a:t>
            </a:r>
            <a:br>
              <a:rPr lang="en-US" altLang="en-US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7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26D4D-455A-4924-85E4-DCE5BAAD9E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3406ED-40E8-4C87-A3AB-767C2153C7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0B103-D5A3-4F89-9B71-BC30090F1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849" y="1273524"/>
            <a:ext cx="8673426" cy="395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768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5D35B-3DC7-4D69-9FFF-BCB26856F3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749" y="233452"/>
            <a:ext cx="8679915" cy="1748729"/>
          </a:xfrm>
        </p:spPr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5F6BCA-787E-48DF-93EE-BD4129601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8264" y="2289501"/>
            <a:ext cx="8673427" cy="1322587"/>
          </a:xfrm>
        </p:spPr>
        <p:txBody>
          <a:bodyPr>
            <a:noAutofit/>
          </a:bodyPr>
          <a:lstStyle/>
          <a:p>
            <a:pPr marL="457200" indent="-45720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REPEAT  WITH PRIMARY DRUG  </a:t>
            </a:r>
          </a:p>
          <a:p>
            <a:pPr marL="457200" indent="-45720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INCREASE DOSE ,DURATUION(5time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mtz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MULTIDRUG (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quinacine+mtz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mtz+abz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+-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parmomycine</a:t>
            </a:r>
            <a:br>
              <a:rPr lang="en-US" sz="2800" dirty="0"/>
            </a:b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PROBIOTIC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765801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1960E-6FED-4BA7-A64E-02D9ED940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6731" y="2030395"/>
            <a:ext cx="8679915" cy="1748729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b="0" i="0" dirty="0">
                <a:solidFill>
                  <a:schemeClr val="bg1"/>
                </a:solidFill>
                <a:effectLst/>
                <a:latin typeface="TimesNewRomanPS"/>
              </a:rPr>
              <a:t>bacitracin zinc </a:t>
            </a:r>
            <a:br>
              <a:rPr lang="en-US" sz="1800" b="0" i="0" dirty="0">
                <a:solidFill>
                  <a:schemeClr val="bg1"/>
                </a:solidFill>
                <a:effectLst/>
                <a:latin typeface="TimesNewRomanPS"/>
              </a:rPr>
            </a:br>
            <a:r>
              <a:rPr lang="en-US" sz="1800" b="0" i="0" dirty="0">
                <a:solidFill>
                  <a:schemeClr val="bg1"/>
                </a:solidFill>
                <a:effectLst/>
                <a:latin typeface="TimesNewRomanPS"/>
              </a:rPr>
              <a:t>Chloroquine</a:t>
            </a:r>
            <a:br>
              <a:rPr lang="en-US" sz="1800" b="0" i="0" dirty="0">
                <a:solidFill>
                  <a:schemeClr val="bg1"/>
                </a:solidFill>
                <a:effectLst/>
                <a:latin typeface="TimesNewRomanPS"/>
              </a:rPr>
            </a:br>
            <a:r>
              <a:rPr lang="en-US" sz="1800" b="0" i="0" dirty="0">
                <a:solidFill>
                  <a:schemeClr val="bg1"/>
                </a:solidFill>
                <a:effectLst/>
                <a:latin typeface="TimesNewRomanPS"/>
              </a:rPr>
              <a:t>mebendazole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TimesNewRomanPS"/>
              </a:rPr>
              <a:t>Pyrantel pamoate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TimesNewRomanPS"/>
              </a:rPr>
              <a:t>praziquantel</a:t>
            </a:r>
            <a:r>
              <a:rPr lang="en-US" sz="1800" dirty="0">
                <a:solidFill>
                  <a:schemeClr val="bg1"/>
                </a:solidFill>
              </a:rPr>
              <a:t>  </a:t>
            </a:r>
            <a:br>
              <a:rPr lang="en-US" sz="1800" dirty="0">
                <a:solidFill>
                  <a:schemeClr val="bg1"/>
                </a:solidFill>
              </a:rPr>
            </a:br>
            <a:br>
              <a:rPr lang="en-US" sz="1800" dirty="0">
                <a:solidFill>
                  <a:schemeClr val="bg1"/>
                </a:solidFill>
              </a:rPr>
            </a:br>
            <a:br>
              <a:rPr lang="en-US" sz="1800" dirty="0">
                <a:solidFill>
                  <a:schemeClr val="bg1"/>
                </a:solidFill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0C9C04-CDAB-4215-B5BE-75E9400C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2749" y="3117831"/>
            <a:ext cx="8673427" cy="1322587"/>
          </a:xfrm>
        </p:spPr>
        <p:txBody>
          <a:bodyPr>
            <a:noAutofit/>
          </a:bodyPr>
          <a:lstStyle/>
          <a:p>
            <a:pPr algn="l"/>
            <a:r>
              <a:rPr lang="en-US" b="0" i="0" dirty="0">
                <a:solidFill>
                  <a:schemeClr val="bg1"/>
                </a:solidFill>
                <a:effectLst/>
                <a:latin typeface="TimesNewRomanPS"/>
              </a:rPr>
              <a:t>Auranofin </a:t>
            </a:r>
            <a:r>
              <a:rPr lang="en-US" dirty="0">
                <a:solidFill>
                  <a:schemeClr val="bg1"/>
                </a:solidFill>
                <a:latin typeface="TimesNewRomanPS"/>
              </a:rPr>
              <a:t>a </a:t>
            </a:r>
            <a:r>
              <a:rPr lang="en-US" b="0" i="0" dirty="0">
                <a:solidFill>
                  <a:schemeClr val="bg1"/>
                </a:solidFill>
                <a:effectLst/>
                <a:latin typeface="TimesNewRomanPS"/>
              </a:rPr>
              <a:t>gold</a:t>
            </a:r>
            <a:br>
              <a:rPr lang="en-US" b="0" i="0" dirty="0">
                <a:solidFill>
                  <a:schemeClr val="bg1"/>
                </a:solidFill>
                <a:effectLst/>
                <a:latin typeface="TimesNewRomanPS"/>
              </a:rPr>
            </a:br>
            <a:r>
              <a:rPr lang="en-US" b="0" i="0" dirty="0">
                <a:solidFill>
                  <a:schemeClr val="bg1"/>
                </a:solidFill>
                <a:effectLst/>
                <a:latin typeface="TimesNewRomanPS"/>
              </a:rPr>
              <a:t>complex, rapidly metabolized to the active form of gold, and</a:t>
            </a:r>
            <a:br>
              <a:rPr lang="en-US" b="0" i="0" dirty="0">
                <a:solidFill>
                  <a:schemeClr val="bg1"/>
                </a:solidFill>
                <a:effectLst/>
                <a:latin typeface="TimesNewRomanPS"/>
              </a:rPr>
            </a:br>
            <a:r>
              <a:rPr lang="en-US" b="0" i="0" dirty="0">
                <a:solidFill>
                  <a:schemeClr val="bg1"/>
                </a:solidFill>
                <a:effectLst/>
                <a:latin typeface="TimesNewRomanPS"/>
              </a:rPr>
              <a:t>currently approved by FDA to treat rheumatoid arthritis.</a:t>
            </a:r>
          </a:p>
          <a:p>
            <a:pPr algn="l"/>
            <a:r>
              <a:rPr lang="en-US" b="0" i="0" dirty="0">
                <a:solidFill>
                  <a:schemeClr val="bg1"/>
                </a:solidFill>
                <a:effectLst/>
                <a:latin typeface="TimesNewRomanPS"/>
              </a:rPr>
              <a:t>Fumagillin</a:t>
            </a:r>
            <a:r>
              <a:rPr lang="en-US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b="0" i="0" dirty="0">
                <a:solidFill>
                  <a:schemeClr val="bg1"/>
                </a:solidFill>
                <a:effectLst/>
                <a:latin typeface="TimesNewRomanPS"/>
              </a:rPr>
              <a:t>Disulfiram</a:t>
            </a:r>
            <a:r>
              <a:rPr lang="en-US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b="0" i="0" dirty="0">
                <a:solidFill>
                  <a:schemeClr val="bg1"/>
                </a:solidFill>
                <a:effectLst/>
                <a:latin typeface="TimesNewRomanPS"/>
              </a:rPr>
              <a:t>Omeprazole ( lansoprazole, pantoprazole, and</a:t>
            </a:r>
            <a:br>
              <a:rPr lang="en-US" b="0" i="0" dirty="0">
                <a:solidFill>
                  <a:schemeClr val="bg1"/>
                </a:solidFill>
                <a:effectLst/>
                <a:latin typeface="TimesNewRomanPS"/>
              </a:rPr>
            </a:br>
            <a:r>
              <a:rPr lang="en-US" b="0" i="0" dirty="0">
                <a:solidFill>
                  <a:schemeClr val="bg1"/>
                </a:solidFill>
                <a:effectLst/>
                <a:latin typeface="TimesNewRomanPS"/>
              </a:rPr>
              <a:t>rabeprazole</a:t>
            </a:r>
            <a:r>
              <a:rPr lang="en-US" dirty="0">
                <a:solidFill>
                  <a:schemeClr val="bg1"/>
                </a:solidFill>
              </a:rPr>
              <a:t> (kill trophozoite)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0BC6E3-23EF-4FBB-A34D-A058EC1D1842}"/>
              </a:ext>
            </a:extLst>
          </p:cNvPr>
          <p:cNvSpPr txBox="1"/>
          <p:nvPr/>
        </p:nvSpPr>
        <p:spPr>
          <a:xfrm>
            <a:off x="4246793" y="1164285"/>
            <a:ext cx="3996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Nonclassic</a:t>
            </a:r>
            <a:r>
              <a:rPr lang="en-US" sz="4000" dirty="0">
                <a:solidFill>
                  <a:schemeClr val="bg1"/>
                </a:solidFill>
              </a:rPr>
              <a:t> drug</a:t>
            </a:r>
          </a:p>
        </p:txBody>
      </p:sp>
    </p:spTree>
    <p:extLst>
      <p:ext uri="{BB962C8B-B14F-4D97-AF65-F5344CB8AC3E}">
        <p14:creationId xmlns:p14="http://schemas.microsoft.com/office/powerpoint/2010/main" val="39212457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5082C-7575-45A2-B2E4-C99D1EA608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4F5A3D-0777-4FA2-AF67-888FFC63B3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144A3C-37A5-4E6C-9EE6-FDAACCC41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849" y="1363733"/>
            <a:ext cx="8673427" cy="386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158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Box 2">
            <a:extLst>
              <a:ext uri="{FF2B5EF4-FFF2-40B4-BE49-F238E27FC236}">
                <a16:creationId xmlns:a16="http://schemas.microsoft.com/office/drawing/2014/main" id="{D4BE0CCF-4EC3-4DB1-8671-76D3864EE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7622" y="2816088"/>
            <a:ext cx="6781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en-US" altLang="en-US" sz="5400" dirty="0">
                <a:solidFill>
                  <a:srgbClr val="000000"/>
                </a:solidFill>
                <a:latin typeface="HelveticaInseratLTStd-Roman"/>
              </a:rPr>
              <a:t>Blastocystis hominis</a:t>
            </a:r>
            <a:r>
              <a:rPr lang="en-US" altLang="en-US" sz="5400" dirty="0"/>
              <a:t>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1">
            <a:extLst>
              <a:ext uri="{FF2B5EF4-FFF2-40B4-BE49-F238E27FC236}">
                <a16:creationId xmlns:a16="http://schemas.microsoft.com/office/drawing/2014/main" id="{4C41E160-47B2-4EDD-8643-67518B65E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06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215BC2-5C7A-4B8F-8193-66727EEED34C}"/>
              </a:ext>
            </a:extLst>
          </p:cNvPr>
          <p:cNvSpPr txBox="1"/>
          <p:nvPr/>
        </p:nvSpPr>
        <p:spPr>
          <a:xfrm>
            <a:off x="6652593" y="5319922"/>
            <a:ext cx="4733651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a-IR" sz="27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با تشکر فراوان از توجه شما</a:t>
            </a:r>
            <a:r>
              <a:rPr lang="en-US" sz="27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CE2AE-4608-4D89-AB3C-A809967582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87A76B-7FBE-4126-95F2-E1B7F5B3A3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AA405E-9A5A-4162-9B97-258E2B896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236" y="1301283"/>
            <a:ext cx="8679915" cy="392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49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A6191-1314-441B-8BE0-8F63B7754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9968" y="2157537"/>
            <a:ext cx="8679915" cy="17487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1290F1-8480-4A45-806E-3BF7ECB6DB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0F950B-8D5C-4CE5-AC3F-2CDDB4C5E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627" y="1296267"/>
            <a:ext cx="8560645" cy="393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23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093636-0932-4674-9C5F-981499C9B0DD}"/>
              </a:ext>
            </a:extLst>
          </p:cNvPr>
          <p:cNvSpPr txBox="1"/>
          <p:nvPr/>
        </p:nvSpPr>
        <p:spPr>
          <a:xfrm>
            <a:off x="324678" y="409776"/>
            <a:ext cx="11542643" cy="6038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Swallowing </a:t>
            </a:r>
            <a:r>
              <a:rPr lang="en-US" sz="2000" b="0" i="1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Giardia</a:t>
            </a:r>
            <a:r>
              <a:rPr lang="en-US" sz="20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picked up from surfaces (such as bathroom handles, changing tables, diaper pails, or toys) that contain feces (poop) from an infected person or animal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Drinking water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 using ice made from water sources where 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Giardia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may live (for example, untreated or improperly treated water from lakes, streams, or wells)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Swallowing water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while swimming or playing in water where 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Giardia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may live, especially in lakes, rivers, springs, ponds, and streams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Eating uncooked food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 contains 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Giardia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organisms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Having contact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 someone who is ill with giardiasis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Traveling to countries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where giardiasis is common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Anything that comes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into contact with feces (poop) from infected humans or animals can become contaminated with the 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Giardia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parasite. </a:t>
            </a:r>
          </a:p>
          <a:p>
            <a:pPr>
              <a:lnSpc>
                <a:spcPct val="15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People become infected when they swallow the parasite. 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62643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037CD-710F-4CCA-A2E8-D9456C2D9F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85236-AA82-452E-B26C-EC3C2B38B2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72AEED-0F8C-4CD6-A184-5A396D0EF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291" y="1391488"/>
            <a:ext cx="8562373" cy="365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26686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240</TotalTime>
  <Words>523</Words>
  <Application>Microsoft Office PowerPoint</Application>
  <PresentationFormat>Widescreen</PresentationFormat>
  <Paragraphs>43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Arial</vt:lpstr>
      <vt:lpstr>Calibri Light</vt:lpstr>
      <vt:lpstr>Gill Sans MT</vt:lpstr>
      <vt:lpstr>HelveticaInseratLTStd-Roman</vt:lpstr>
      <vt:lpstr>Open Sans</vt:lpstr>
      <vt:lpstr>Rockwell</vt:lpstr>
      <vt:lpstr>TimesNewRomanPS</vt:lpstr>
      <vt:lpstr>Wingdings</vt:lpstr>
      <vt:lpstr>Wingdings 3</vt:lpstr>
      <vt:lpstr>Atlas</vt:lpstr>
      <vt:lpstr>Giardia</vt:lpstr>
      <vt:lpstr>PowerPoint Presentation</vt:lpstr>
      <vt:lpstr>What is giardiasis?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EXTRAINTESTINAL con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 effective and approved human vaccine against giardiasis is available  </vt:lpstr>
      <vt:lpstr>PowerPoint Presentation</vt:lpstr>
      <vt:lpstr>Recommended  to cure symptoms and shorten the course of the disease.   Effective treatment may reduce the risk of post-infectious complications and limit the spread of the infection.  </vt:lpstr>
      <vt:lpstr>Approved drugs consist of six classes of compounds, namely 5-nitroimidazoles (5-NIs) and benzimidazoles (BIs) derivatives, quinacrine, furazolidone, paromomycin, and nitazoxanide  </vt:lpstr>
      <vt:lpstr>Regardless of the drug and the regimen used, a 100% parasitological cure rate is rarely achieved  </vt:lpstr>
      <vt:lpstr>PowerPoint Presentation</vt:lpstr>
      <vt:lpstr>PowerPoint Presentation</vt:lpstr>
      <vt:lpstr>DRUG refractory</vt:lpstr>
      <vt:lpstr>PowerPoint Presentation</vt:lpstr>
      <vt:lpstr>Drug RESISTANCE </vt:lpstr>
      <vt:lpstr>Treatment</vt:lpstr>
      <vt:lpstr> bacitracin zinc  Chloroquine mebendazole Pyrantel pamoate praziquantel   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Giardia</dc:title>
  <dc:creator>Home</dc:creator>
  <cp:lastModifiedBy>Home</cp:lastModifiedBy>
  <cp:revision>22</cp:revision>
  <dcterms:created xsi:type="dcterms:W3CDTF">2020-11-05T11:16:35Z</dcterms:created>
  <dcterms:modified xsi:type="dcterms:W3CDTF">2020-11-06T08:28:35Z</dcterms:modified>
</cp:coreProperties>
</file>